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50" r:id="rId5"/>
  </p:sldMasterIdLst>
  <p:notesMasterIdLst>
    <p:notesMasterId r:id="rId35"/>
  </p:notesMasterIdLst>
  <p:handoutMasterIdLst>
    <p:handoutMasterId r:id="rId36"/>
  </p:handoutMasterIdLst>
  <p:sldIdLst>
    <p:sldId id="1409" r:id="rId6"/>
    <p:sldId id="1442" r:id="rId7"/>
    <p:sldId id="271" r:id="rId8"/>
    <p:sldId id="1419" r:id="rId9"/>
    <p:sldId id="1388" r:id="rId10"/>
    <p:sldId id="1418" r:id="rId11"/>
    <p:sldId id="1420" r:id="rId12"/>
    <p:sldId id="1428" r:id="rId13"/>
    <p:sldId id="1426" r:id="rId14"/>
    <p:sldId id="1427" r:id="rId15"/>
    <p:sldId id="1429" r:id="rId16"/>
    <p:sldId id="1443" r:id="rId17"/>
    <p:sldId id="1430" r:id="rId18"/>
    <p:sldId id="1432" r:id="rId19"/>
    <p:sldId id="1431" r:id="rId20"/>
    <p:sldId id="1425" r:id="rId21"/>
    <p:sldId id="1433" r:id="rId22"/>
    <p:sldId id="1435" r:id="rId23"/>
    <p:sldId id="1434" r:id="rId24"/>
    <p:sldId id="1436" r:id="rId25"/>
    <p:sldId id="1440" r:id="rId26"/>
    <p:sldId id="1424" r:id="rId27"/>
    <p:sldId id="1441" r:id="rId28"/>
    <p:sldId id="1439" r:id="rId29"/>
    <p:sldId id="1438" r:id="rId30"/>
    <p:sldId id="1437" r:id="rId31"/>
    <p:sldId id="1422" r:id="rId32"/>
    <p:sldId id="1395" r:id="rId33"/>
    <p:sldId id="259" r:id="rId34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." id="{BF68131C-8EB2-4A6D-ABFA-02E5AB776A1B}">
          <p14:sldIdLst>
            <p14:sldId id="1409"/>
            <p14:sldId id="1442"/>
          </p14:sldIdLst>
        </p14:section>
        <p14:section name="Presentation template" id="{C7FA9FF9-CCBF-4AFF-8011-39A1B6C3CC0F}">
          <p14:sldIdLst>
            <p14:sldId id="271"/>
            <p14:sldId id="1419"/>
            <p14:sldId id="1388"/>
            <p14:sldId id="1418"/>
            <p14:sldId id="1420"/>
            <p14:sldId id="1428"/>
            <p14:sldId id="1426"/>
            <p14:sldId id="1427"/>
            <p14:sldId id="1429"/>
            <p14:sldId id="1443"/>
            <p14:sldId id="1430"/>
            <p14:sldId id="1432"/>
            <p14:sldId id="1431"/>
            <p14:sldId id="1425"/>
            <p14:sldId id="1433"/>
            <p14:sldId id="1435"/>
            <p14:sldId id="1434"/>
            <p14:sldId id="1436"/>
            <p14:sldId id="1440"/>
            <p14:sldId id="1424"/>
            <p14:sldId id="1441"/>
            <p14:sldId id="1439"/>
            <p14:sldId id="1438"/>
            <p14:sldId id="1437"/>
            <p14:sldId id="1422"/>
            <p14:sldId id="1395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7" name="Auri Mathisen" initials="AM" lastIdx="1" clrIdx="7">
    <p:extLst>
      <p:ext uri="{19B8F6BF-5375-455C-9EA6-DF929625EA0E}">
        <p15:presenceInfo xmlns:p15="http://schemas.microsoft.com/office/powerpoint/2012/main" userId="S-1-5-21-383413107-1061881802-891584314-12534" providerId="AD"/>
      </p:ext>
    </p:extLst>
  </p:cmAuthor>
  <p:cmAuthor id="1" name="Mary Feil-Jacobs" initials="MFJ" lastIdx="43" clrIdx="1"/>
  <p:cmAuthor id="8" name="Judi Lee" initials="JL" lastIdx="3" clrIdx="8">
    <p:extLst>
      <p:ext uri="{19B8F6BF-5375-455C-9EA6-DF929625EA0E}">
        <p15:presenceInfo xmlns:p15="http://schemas.microsoft.com/office/powerpoint/2012/main" userId="S-1-5-21-383413107-1061881802-891584314-9954" providerId="AD"/>
      </p:ext>
    </p:extLst>
  </p:cmAuthor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9" name="David Griffith" initials="DG" lastIdx="3" clrIdx="9">
    <p:extLst>
      <p:ext uri="{19B8F6BF-5375-455C-9EA6-DF929625EA0E}">
        <p15:presenceInfo xmlns:p15="http://schemas.microsoft.com/office/powerpoint/2012/main" userId="S-1-5-21-383413107-1061881802-891584314-4667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10" name="Mark Rhodes" initials="MR" lastIdx="1" clrIdx="10">
    <p:extLst>
      <p:ext uri="{19B8F6BF-5375-455C-9EA6-DF929625EA0E}">
        <p15:presenceInfo xmlns:p15="http://schemas.microsoft.com/office/powerpoint/2012/main" userId="Mark Rhodes" providerId="None"/>
      </p:ext>
    </p:extLst>
  </p:cmAuthor>
  <p:cmAuthor id="4" name="Mitchell Derrey" initials="MD" lastIdx="6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  <p:cmAuthor id="11" name="Mike Pomerinke" initials="" lastIdx="0" clrIdx="11"/>
  <p:cmAuthor id="5" name="Christen Anderson" initials="CA" lastIdx="19" clrIdx="5">
    <p:extLst>
      <p:ext uri="{19B8F6BF-5375-455C-9EA6-DF929625EA0E}">
        <p15:presenceInfo xmlns:p15="http://schemas.microsoft.com/office/powerpoint/2012/main" userId="Christen Anderson" providerId="None"/>
      </p:ext>
    </p:extLst>
  </p:cmAuthor>
  <p:cmAuthor id="6" name="Delaney Freer" initials="DF" lastIdx="16" clrIdx="6">
    <p:extLst>
      <p:ext uri="{19B8F6BF-5375-455C-9EA6-DF929625EA0E}">
        <p15:presenceInfo xmlns:p15="http://schemas.microsoft.com/office/powerpoint/2012/main" userId="4a46fd6c6e3be6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49A"/>
    <a:srgbClr val="1E275C"/>
    <a:srgbClr val="000000"/>
    <a:srgbClr val="1B4499"/>
    <a:srgbClr val="001E60"/>
    <a:srgbClr val="E6E6E6"/>
    <a:srgbClr val="0095C8"/>
    <a:srgbClr val="E1B81C"/>
    <a:srgbClr val="E4002B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DB100-D109-4264-AF61-27C706274515}" v="181" dt="2024-10-12T16:14:32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94"/>
  </p:normalViewPr>
  <p:slideViewPr>
    <p:cSldViewPr snapToGrid="0">
      <p:cViewPr varScale="1">
        <p:scale>
          <a:sx n="58" d="100"/>
          <a:sy n="58" d="100"/>
        </p:scale>
        <p:origin x="7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Arnold" userId="8e4fc661d7f933b4" providerId="LiveId" clId="{487DB100-D109-4264-AF61-27C706274515}"/>
    <pc:docChg chg="addSld modSld sldOrd modSection">
      <pc:chgData name="John Arnold" userId="8e4fc661d7f933b4" providerId="LiveId" clId="{487DB100-D109-4264-AF61-27C706274515}" dt="2024-10-12T16:14:32.223" v="216"/>
      <pc:docMkLst>
        <pc:docMk/>
      </pc:docMkLst>
      <pc:sldChg chg="modSp mod ord modAnim">
        <pc:chgData name="John Arnold" userId="8e4fc661d7f933b4" providerId="LiveId" clId="{487DB100-D109-4264-AF61-27C706274515}" dt="2024-10-12T16:14:32.223" v="216"/>
        <pc:sldMkLst>
          <pc:docMk/>
          <pc:sldMk cId="1648301113" sldId="1426"/>
        </pc:sldMkLst>
        <pc:spChg chg="mod">
          <ac:chgData name="John Arnold" userId="8e4fc661d7f933b4" providerId="LiveId" clId="{487DB100-D109-4264-AF61-27C706274515}" dt="2024-10-12T16:11:07.924" v="35" actId="20577"/>
          <ac:spMkLst>
            <pc:docMk/>
            <pc:sldMk cId="1648301113" sldId="1426"/>
            <ac:spMk id="2" creationId="{0850C4F3-417D-4355-BD52-3542716877ED}"/>
          </ac:spMkLst>
        </pc:spChg>
        <pc:spChg chg="mod">
          <ac:chgData name="John Arnold" userId="8e4fc661d7f933b4" providerId="LiveId" clId="{487DB100-D109-4264-AF61-27C706274515}" dt="2024-10-12T16:13:53.514" v="213" actId="12"/>
          <ac:spMkLst>
            <pc:docMk/>
            <pc:sldMk cId="1648301113" sldId="1426"/>
            <ac:spMk id="3" creationId="{EAAD6968-D6A4-478E-A299-6182F09C9F38}"/>
          </ac:spMkLst>
        </pc:spChg>
      </pc:sldChg>
      <pc:sldChg chg="add">
        <pc:chgData name="John Arnold" userId="8e4fc661d7f933b4" providerId="LiveId" clId="{487DB100-D109-4264-AF61-27C706274515}" dt="2024-10-12T16:10:52.457" v="0" actId="2890"/>
        <pc:sldMkLst>
          <pc:docMk/>
          <pc:sldMk cId="163968332" sldId="14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CRMUG Summit 2017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8CAF0-866C-41B3-A854-572A2A51FA6A}" type="datetime8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10/12/2024 9:10 AM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© 2017 Dynamic Communities.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CRMUG Summit 2017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58EF5B-311B-4148-8831-2D28534D49CD}" type="datetime8">
              <a:rPr lang="en-US" smtClean="0"/>
              <a:t>10/12/2024 9:08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© 2017 Dynamic Communities.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10/12/2024 9:08 AM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32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10/12/2024 9:08 AM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0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403F666D-A8D8-F547-6EAC-576053EBA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95" y="1"/>
            <a:ext cx="12445270" cy="699814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4114E-5918-B1DB-D683-8740D063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53" y="765713"/>
            <a:ext cx="10972484" cy="712249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400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7774B5-F68C-1108-7441-1A84E31C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668462"/>
            <a:ext cx="10972485" cy="4190999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7BE35-4283-FC22-2DF1-9BAE77625F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0375" y="214270"/>
            <a:ext cx="3086100" cy="1092200"/>
          </a:xfrm>
          <a:prstGeom prst="rect">
            <a:avLst/>
          </a:prstGeom>
        </p:spPr>
      </p:pic>
      <p:sp>
        <p:nvSpPr>
          <p:cNvPr id="8" name="object 10">
            <a:extLst>
              <a:ext uri="{FF2B5EF4-FFF2-40B4-BE49-F238E27FC236}">
                <a16:creationId xmlns:a16="http://schemas.microsoft.com/office/drawing/2014/main" id="{C02CC332-457D-2159-182F-CF67A980D719}"/>
              </a:ext>
            </a:extLst>
          </p:cNvPr>
          <p:cNvSpPr txBox="1"/>
          <p:nvPr userDrawn="1"/>
        </p:nvSpPr>
        <p:spPr>
          <a:xfrm>
            <a:off x="9732132" y="6592734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baseline="0" dirty="0">
                <a:solidFill>
                  <a:schemeClr val="tx1"/>
                </a:solidFill>
              </a:rPr>
              <a:t>@</a:t>
            </a:r>
            <a:r>
              <a:rPr spc="-65" baseline="0" dirty="0">
                <a:solidFill>
                  <a:schemeClr val="tx1"/>
                </a:solidFill>
              </a:rPr>
              <a:t> </a:t>
            </a:r>
            <a:r>
              <a:rPr spc="-50" baseline="0" dirty="0">
                <a:solidFill>
                  <a:schemeClr val="tx1"/>
                </a:solidFill>
              </a:rPr>
              <a:t>202</a:t>
            </a:r>
            <a:r>
              <a:rPr lang="en-US" spc="-50" baseline="0" dirty="0">
                <a:solidFill>
                  <a:schemeClr val="tx1"/>
                </a:solidFill>
              </a:rPr>
              <a:t>4</a:t>
            </a:r>
            <a:r>
              <a:rPr spc="-65" baseline="0" dirty="0">
                <a:solidFill>
                  <a:schemeClr val="tx1"/>
                </a:solidFill>
              </a:rPr>
              <a:t> </a:t>
            </a:r>
            <a:r>
              <a:rPr spc="60" baseline="0" dirty="0">
                <a:solidFill>
                  <a:schemeClr val="tx1"/>
                </a:solidFill>
              </a:rPr>
              <a:t>Dynamic</a:t>
            </a:r>
            <a:r>
              <a:rPr spc="-65" baseline="0" dirty="0">
                <a:solidFill>
                  <a:schemeClr val="tx1"/>
                </a:solidFill>
              </a:rPr>
              <a:t> </a:t>
            </a:r>
            <a:r>
              <a:rPr spc="40" baseline="0" dirty="0">
                <a:solidFill>
                  <a:schemeClr val="tx1"/>
                </a:solidFill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3788838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igh angle view of a city&#10;&#10;Description automatically generated">
            <a:extLst>
              <a:ext uri="{FF2B5EF4-FFF2-40B4-BE49-F238E27FC236}">
                <a16:creationId xmlns:a16="http://schemas.microsoft.com/office/drawing/2014/main" id="{533209B7-55E9-4A43-4672-C53528ED1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501"/>
          <a:stretch/>
        </p:blipFill>
        <p:spPr>
          <a:xfrm>
            <a:off x="7937" y="0"/>
            <a:ext cx="12428538" cy="6994525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74637" y="6469062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2024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1674" y="2143331"/>
            <a:ext cx="8173126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C52D-7A32-0C55-6FB2-F0247B919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163" y="1144588"/>
            <a:ext cx="9328150" cy="24352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564D3-A5F1-E105-364A-C71B92B5B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163" y="3673475"/>
            <a:ext cx="9328150" cy="16891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980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9224F3D1-7667-F5A2-6FAB-1EBA7C0F8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436475" cy="6993434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647BE7B-65E1-0320-C8A6-9B9EC05A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53" y="765713"/>
            <a:ext cx="10972484" cy="712249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400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89485E-3748-70B7-6A15-7D7BC8C6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668462"/>
            <a:ext cx="10972485" cy="4190999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B2A1F-346F-E426-5FCD-6CE0B300F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0375" y="214270"/>
            <a:ext cx="3086100" cy="1092200"/>
          </a:xfrm>
          <a:prstGeom prst="rect">
            <a:avLst/>
          </a:prstGeom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E0839425-C7BA-9D40-5A68-DEF9E707DF47}"/>
              </a:ext>
            </a:extLst>
          </p:cNvPr>
          <p:cNvSpPr txBox="1"/>
          <p:nvPr userDrawn="1"/>
        </p:nvSpPr>
        <p:spPr>
          <a:xfrm>
            <a:off x="9732128" y="6602782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baseline="0" dirty="0">
                <a:solidFill>
                  <a:schemeClr val="tx1"/>
                </a:solidFill>
              </a:rPr>
              <a:t>@</a:t>
            </a:r>
            <a:r>
              <a:rPr spc="-65" baseline="0" dirty="0">
                <a:solidFill>
                  <a:schemeClr val="tx1"/>
                </a:solidFill>
              </a:rPr>
              <a:t> </a:t>
            </a:r>
            <a:r>
              <a:rPr spc="-50" baseline="0" dirty="0">
                <a:solidFill>
                  <a:schemeClr val="tx1"/>
                </a:solidFill>
              </a:rPr>
              <a:t>202</a:t>
            </a:r>
            <a:r>
              <a:rPr lang="en-US" spc="-50" baseline="0" dirty="0">
                <a:solidFill>
                  <a:schemeClr val="tx1"/>
                </a:solidFill>
              </a:rPr>
              <a:t>4</a:t>
            </a:r>
            <a:r>
              <a:rPr spc="-65" baseline="0" dirty="0">
                <a:solidFill>
                  <a:schemeClr val="tx1"/>
                </a:solidFill>
              </a:rPr>
              <a:t> </a:t>
            </a:r>
            <a:r>
              <a:rPr spc="60" baseline="0" dirty="0">
                <a:solidFill>
                  <a:schemeClr val="tx1"/>
                </a:solidFill>
              </a:rPr>
              <a:t>Dynamic</a:t>
            </a:r>
            <a:r>
              <a:rPr spc="-65" baseline="0" dirty="0">
                <a:solidFill>
                  <a:schemeClr val="tx1"/>
                </a:solidFill>
              </a:rPr>
              <a:t> </a:t>
            </a:r>
            <a:r>
              <a:rPr spc="40" baseline="0" dirty="0">
                <a:solidFill>
                  <a:schemeClr val="tx1"/>
                </a:solidFill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3879918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AB300-83A5-C8A6-8997-8AA97222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53" y="765713"/>
            <a:ext cx="10972484" cy="712249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400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9A92AF-199F-1976-F0A5-D1F4A01045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6" y="1668462"/>
            <a:ext cx="10972485" cy="4190999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9805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05625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689" y="1668462"/>
            <a:ext cx="5021348" cy="4191000"/>
          </a:xfrm>
        </p:spPr>
        <p:txBody>
          <a:bodyPr wrap="square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 baseline="0">
                <a:solidFill>
                  <a:srgbClr val="000000"/>
                </a:solidFill>
              </a:defRPr>
            </a:lvl1pPr>
            <a:lvl2pPr marL="0" indent="0">
              <a:buNone/>
              <a:defRPr sz="2000" baseline="0">
                <a:solidFill>
                  <a:srgbClr val="000000"/>
                </a:solidFill>
              </a:defRPr>
            </a:lvl2pPr>
            <a:lvl3pPr marL="231775" indent="0">
              <a:buNone/>
              <a:tabLst/>
              <a:defRPr sz="2000" baseline="0">
                <a:solidFill>
                  <a:srgbClr val="000000"/>
                </a:solidFill>
              </a:defRPr>
            </a:lvl3pPr>
            <a:lvl4pPr marL="460375" indent="0">
              <a:buNone/>
              <a:defRPr baseline="0">
                <a:solidFill>
                  <a:srgbClr val="000000"/>
                </a:solidFill>
              </a:defRPr>
            </a:lvl4pPr>
            <a:lvl5pPr marL="685800" indent="0">
              <a:buNone/>
              <a:tabLst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18237" y="1668462"/>
            <a:ext cx="5486400" cy="4191000"/>
          </a:xfrm>
        </p:spPr>
        <p:txBody>
          <a:bodyPr wrap="square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 baseline="0">
                <a:solidFill>
                  <a:srgbClr val="000000"/>
                </a:solidFill>
              </a:defRPr>
            </a:lvl1pPr>
            <a:lvl2pPr marL="0" indent="0">
              <a:buNone/>
              <a:defRPr sz="2000" baseline="0">
                <a:solidFill>
                  <a:srgbClr val="000000"/>
                </a:solidFill>
              </a:defRPr>
            </a:lvl2pPr>
            <a:lvl3pPr marL="231775" indent="0">
              <a:buNone/>
              <a:tabLst/>
              <a:defRPr sz="2000" baseline="0">
                <a:solidFill>
                  <a:srgbClr val="000000"/>
                </a:solidFill>
              </a:defRPr>
            </a:lvl3pPr>
            <a:lvl4pPr marL="460375" indent="0">
              <a:buNone/>
              <a:defRPr baseline="0">
                <a:solidFill>
                  <a:srgbClr val="000000"/>
                </a:solidFill>
              </a:defRPr>
            </a:lvl4pPr>
            <a:lvl5pPr marL="685800" indent="0">
              <a:buNone/>
              <a:tabLst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837" y="2125662"/>
            <a:ext cx="7315200" cy="228600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4400" b="1" i="0" spc="-10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de 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5D03D5E-93BB-8906-4997-A84B5DF91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14"/>
          <a:stretch/>
        </p:blipFill>
        <p:spPr>
          <a:xfrm>
            <a:off x="0" y="6049961"/>
            <a:ext cx="12462953" cy="9445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3F3FC02D-4163-99D0-F7E6-842667F226E2}"/>
              </a:ext>
            </a:extLst>
          </p:cNvPr>
          <p:cNvSpPr txBox="1"/>
          <p:nvPr userDrawn="1"/>
        </p:nvSpPr>
        <p:spPr>
          <a:xfrm>
            <a:off x="713677" y="6469062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dirty="0">
                <a:solidFill>
                  <a:schemeClr val="bg1"/>
                </a:solidFill>
              </a:rPr>
              <a:t>@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-50" dirty="0">
                <a:solidFill>
                  <a:schemeClr val="bg1"/>
                </a:solidFill>
              </a:rPr>
              <a:t>202</a:t>
            </a:r>
            <a:r>
              <a:rPr lang="en-US" spc="-50" dirty="0">
                <a:solidFill>
                  <a:schemeClr val="bg1"/>
                </a:solidFill>
              </a:rPr>
              <a:t>4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60" dirty="0">
                <a:solidFill>
                  <a:schemeClr val="bg1"/>
                </a:solidFill>
              </a:rPr>
              <a:t>Dynamic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40" dirty="0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74097-9BF6-68D5-0533-DFB569618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0375" y="214270"/>
            <a:ext cx="30861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6024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5D03D5E-93BB-8906-4997-A84B5DF91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14"/>
          <a:stretch/>
        </p:blipFill>
        <p:spPr>
          <a:xfrm>
            <a:off x="0" y="6049961"/>
            <a:ext cx="12462953" cy="9445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3F3FC02D-4163-99D0-F7E6-842667F226E2}"/>
              </a:ext>
            </a:extLst>
          </p:cNvPr>
          <p:cNvSpPr txBox="1"/>
          <p:nvPr userDrawn="1"/>
        </p:nvSpPr>
        <p:spPr>
          <a:xfrm>
            <a:off x="713677" y="6469062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dirty="0">
                <a:solidFill>
                  <a:schemeClr val="bg1"/>
                </a:solidFill>
              </a:rPr>
              <a:t>@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-50" dirty="0">
                <a:solidFill>
                  <a:schemeClr val="bg1"/>
                </a:solidFill>
              </a:rPr>
              <a:t>202</a:t>
            </a:r>
            <a:r>
              <a:rPr lang="en-US" spc="-50" dirty="0">
                <a:solidFill>
                  <a:schemeClr val="bg1"/>
                </a:solidFill>
              </a:rPr>
              <a:t>4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60" dirty="0">
                <a:solidFill>
                  <a:schemeClr val="bg1"/>
                </a:solidFill>
              </a:rPr>
              <a:t>Dynamic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40" dirty="0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969C0B-617D-29BE-69D1-96DCD556D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77" y="459009"/>
            <a:ext cx="10972484" cy="71224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BD2D9-3E59-9AC9-5C71-E4D386FAE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361" y="1595360"/>
            <a:ext cx="10972800" cy="4035501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65A25-F545-F0E8-D06C-6484AA82E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0375" y="214270"/>
            <a:ext cx="30861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1478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31927" y="1668462"/>
            <a:ext cx="10972484" cy="4941350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8327DFD5-09A3-7CE3-FE41-528CB026D8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" y="0"/>
            <a:ext cx="12436475" cy="69934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153" y="765713"/>
            <a:ext cx="10972484" cy="712249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31836" y="1668462"/>
            <a:ext cx="10972485" cy="4190999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619037" y="0"/>
            <a:ext cx="952400" cy="5766965"/>
            <a:chOff x="12618968" y="0"/>
            <a:chExt cx="952400" cy="5766965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G:0 B:77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R:5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G:124 B:193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R:237</a:t>
                </a:r>
                <a:r>
                  <a:rPr lang="en-US" sz="500" baseline="0" dirty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 G:38 B:36</a:t>
                </a:r>
                <a:endParaRPr lang="en-US" sz="500" dirty="0">
                  <a:gradFill>
                    <a:gsLst>
                      <a:gs pos="28302">
                        <a:schemeClr val="bg1"/>
                      </a:gs>
                      <a:gs pos="67000">
                        <a:schemeClr val="bg1"/>
                      </a:gs>
                    </a:gsLst>
                    <a:lin ang="5400000" scaled="1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R:254</a:t>
                </a:r>
                <a:r>
                  <a:rPr lang="en-US" sz="500" baseline="0" dirty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G:197 B:35</a:t>
                </a:r>
                <a:endParaRPr lang="en-US" sz="500" dirty="0">
                  <a:gradFill>
                    <a:gsLst>
                      <a:gs pos="4717">
                        <a:schemeClr val="tx1"/>
                      </a:gs>
                      <a:gs pos="36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500" dirty="0">
                  <a:gradFill>
                    <a:gsLst>
                      <a:gs pos="7547">
                        <a:schemeClr val="tx1"/>
                      </a:gs>
                      <a:gs pos="28302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500" baseline="0" dirty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G:130 B:114</a:t>
                </a:r>
                <a:endParaRPr lang="en-US" sz="500" dirty="0">
                  <a:gradFill>
                    <a:gsLst>
                      <a:gs pos="76415">
                        <a:schemeClr val="bg1"/>
                      </a:gs>
                      <a:gs pos="52000">
                        <a:schemeClr val="bg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baseline="0" dirty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lvl="0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baseline="0" dirty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R:150</a:t>
                </a:r>
                <a:r>
                  <a:rPr lang="en-US" sz="500" baseline="0" dirty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G:150 B:150</a:t>
                </a:r>
                <a:endParaRPr lang="en-US" sz="500" dirty="0">
                  <a:gradFill>
                    <a:gsLst>
                      <a:gs pos="2830">
                        <a:schemeClr val="bg2">
                          <a:lumMod val="10000"/>
                        </a:schemeClr>
                      </a:gs>
                      <a:gs pos="16981">
                        <a:schemeClr val="bg2">
                          <a:lumMod val="1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1000" baseline="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9752328" y="6583362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dirty="0">
                <a:solidFill>
                  <a:schemeClr val="bg1"/>
                </a:solidFill>
              </a:rPr>
              <a:t>@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-50" dirty="0">
                <a:solidFill>
                  <a:schemeClr val="bg1"/>
                </a:solidFill>
              </a:rPr>
              <a:t>202</a:t>
            </a:r>
            <a:r>
              <a:rPr lang="en-US" spc="-50" dirty="0">
                <a:solidFill>
                  <a:schemeClr val="bg1"/>
                </a:solidFill>
              </a:rPr>
              <a:t>4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60" dirty="0">
                <a:solidFill>
                  <a:schemeClr val="bg1"/>
                </a:solidFill>
              </a:rPr>
              <a:t>Dynamic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40" dirty="0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21CD24-D579-6250-9F9D-FD9139D8F71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50375" y="214270"/>
            <a:ext cx="30861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14" r:id="rId2"/>
    <p:sldLayoutId id="2147484339" r:id="rId3"/>
    <p:sldLayoutId id="2147484295" r:id="rId4"/>
    <p:sldLayoutId id="2147484297" r:id="rId5"/>
    <p:sldLayoutId id="2147484264" r:id="rId6"/>
    <p:sldLayoutId id="2147484338" r:id="rId7"/>
    <p:sldLayoutId id="2147484351" r:id="rId8"/>
    <p:sldLayoutId id="2147484263" r:id="rId9"/>
    <p:sldLayoutId id="2147484337" r:id="rId10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none" spc="-102" baseline="0" dirty="0" smtClean="0">
          <a:ln w="3175">
            <a:noFill/>
          </a:ln>
          <a:solidFill>
            <a:srgbClr val="1E275C"/>
          </a:solidFill>
          <a:effectLst/>
          <a:latin typeface="Segoe" panose="020B0502040200020203" pitchFamily="34" charset="77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600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800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 userDrawn="1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 userDrawn="1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3D9A7C-1210-A2E3-4936-753F4D44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373063"/>
            <a:ext cx="10725150" cy="1350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0E567-B43C-F191-A69E-49D27BDB9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663" y="1862138"/>
            <a:ext cx="10725150" cy="443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46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scape with a tower&#10;&#10;Description automatically generated">
            <a:extLst>
              <a:ext uri="{FF2B5EF4-FFF2-40B4-BE49-F238E27FC236}">
                <a16:creationId xmlns:a16="http://schemas.microsoft.com/office/drawing/2014/main" id="{2A8A7702-D849-EC39-1AE7-83E4F3900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</a:blip>
          <a:srcRect t="15959"/>
          <a:stretch/>
        </p:blipFill>
        <p:spPr>
          <a:xfrm>
            <a:off x="0" y="0"/>
            <a:ext cx="12436475" cy="6994524"/>
          </a:xfrm>
          <a:prstGeom prst="rect">
            <a:avLst/>
          </a:prstGeom>
        </p:spPr>
      </p:pic>
      <p:pic>
        <p:nvPicPr>
          <p:cNvPr id="17" name="Picture 16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DA7104A4-1876-F218-924C-1DBE7991C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936" y="854072"/>
            <a:ext cx="7658101" cy="1773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F283B-2ED3-34AA-C2A9-C297486AB75C}"/>
              </a:ext>
            </a:extLst>
          </p:cNvPr>
          <p:cNvSpPr txBox="1"/>
          <p:nvPr/>
        </p:nvSpPr>
        <p:spPr>
          <a:xfrm>
            <a:off x="46037" y="5652619"/>
            <a:ext cx="6172200" cy="1158779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1B4499"/>
                </a:solidFill>
                <a:latin typeface="Poppins SemiBold" pitchFamily="2" charset="77"/>
                <a:ea typeface="Helvetica Neue Condensed Black" panose="02000503000000020004" pitchFamily="2" charset="0"/>
                <a:cs typeface="Poppins SemiBold" pitchFamily="2" charset="77"/>
              </a:rPr>
              <a:t>San Antonio, Texas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1B4499"/>
                </a:solidFill>
                <a:latin typeface="Poppins SemiBold" pitchFamily="2" charset="77"/>
                <a:ea typeface="Helvetica Neue Condensed Black" panose="02000503000000020004" pitchFamily="2" charset="0"/>
                <a:cs typeface="Poppins SemiBold" pitchFamily="2" charset="77"/>
              </a:rPr>
              <a:t>October 13-17, 2024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D04AF0-5488-4BA1-8584-765C41B0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7" y="1935162"/>
            <a:ext cx="11359154" cy="2530512"/>
          </a:xfrm>
          <a:ln>
            <a:noFill/>
          </a:ln>
        </p:spPr>
        <p:txBody>
          <a:bodyPr/>
          <a:lstStyle>
            <a:lvl1pPr>
              <a:defRPr sz="4400"/>
            </a:lvl1pPr>
          </a:lstStyle>
          <a:p>
            <a:br>
              <a:rPr lang="en-US" b="1" dirty="0">
                <a:solidFill>
                  <a:srgbClr val="1E275C"/>
                </a:solidFill>
              </a:rPr>
            </a:br>
            <a:r>
              <a:rPr lang="en-US" dirty="0"/>
              <a:t>Use GP Macros to simplify repetitive tasks</a:t>
            </a:r>
            <a:endParaRPr lang="en-US" b="1" dirty="0">
              <a:solidFill>
                <a:srgbClr val="1E2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en Item Maintenance Newist">
            <a:hlinkClick r:id="" action="ppaction://media"/>
            <a:extLst>
              <a:ext uri="{FF2B5EF4-FFF2-40B4-BE49-F238E27FC236}">
                <a16:creationId xmlns:a16="http://schemas.microsoft.com/office/drawing/2014/main" id="{494C26DA-DD30-3C28-6316-D2CED6C1E8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23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008D5-1E12-B1D9-2F52-2FC799D88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80" y="1605600"/>
            <a:ext cx="11928672" cy="1091037"/>
          </a:xfrm>
          <a:prstGeom prst="rect">
            <a:avLst/>
          </a:prstGeom>
        </p:spPr>
      </p:pic>
      <p:sp>
        <p:nvSpPr>
          <p:cNvPr id="12" name="Macro Highlight">
            <a:extLst>
              <a:ext uri="{FF2B5EF4-FFF2-40B4-BE49-F238E27FC236}">
                <a16:creationId xmlns:a16="http://schemas.microsoft.com/office/drawing/2014/main" id="{D3E12F4B-A6D4-23A2-96B3-E16C44999273}"/>
              </a:ext>
            </a:extLst>
          </p:cNvPr>
          <p:cNvSpPr txBox="1">
            <a:spLocks/>
          </p:cNvSpPr>
          <p:nvPr/>
        </p:nvSpPr>
        <p:spPr>
          <a:xfrm>
            <a:off x="183380" y="2007935"/>
            <a:ext cx="11928672" cy="688702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7" name="Macro Code">
            <a:extLst>
              <a:ext uri="{FF2B5EF4-FFF2-40B4-BE49-F238E27FC236}">
                <a16:creationId xmlns:a16="http://schemas.microsoft.com/office/drawing/2014/main" id="{6A2F77A6-69B0-D900-7378-862E386ED407}"/>
              </a:ext>
            </a:extLst>
          </p:cNvPr>
          <p:cNvSpPr txBox="1">
            <a:spLocks/>
          </p:cNvSpPr>
          <p:nvPr/>
        </p:nvSpPr>
        <p:spPr>
          <a:xfrm>
            <a:off x="675948" y="3200400"/>
            <a:ext cx="11254439" cy="69704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macro edited down to required lines only</a:t>
            </a:r>
          </a:p>
        </p:txBody>
      </p:sp>
      <p:sp>
        <p:nvSpPr>
          <p:cNvPr id="11" name="Logging Highlight">
            <a:extLst>
              <a:ext uri="{FF2B5EF4-FFF2-40B4-BE49-F238E27FC236}">
                <a16:creationId xmlns:a16="http://schemas.microsoft.com/office/drawing/2014/main" id="{191E8EC8-D800-50FB-84E9-00BFA8879EAB}"/>
              </a:ext>
            </a:extLst>
          </p:cNvPr>
          <p:cNvSpPr txBox="1">
            <a:spLocks/>
          </p:cNvSpPr>
          <p:nvPr/>
        </p:nvSpPr>
        <p:spPr>
          <a:xfrm>
            <a:off x="183380" y="1777987"/>
            <a:ext cx="3560619" cy="295200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6" name="Logging">
            <a:extLst>
              <a:ext uri="{FF2B5EF4-FFF2-40B4-BE49-F238E27FC236}">
                <a16:creationId xmlns:a16="http://schemas.microsoft.com/office/drawing/2014/main" id="{9184694A-85C9-747F-2360-29F011C7EF20}"/>
              </a:ext>
            </a:extLst>
          </p:cNvPr>
          <p:cNvSpPr txBox="1">
            <a:spLocks/>
          </p:cNvSpPr>
          <p:nvPr/>
        </p:nvSpPr>
        <p:spPr>
          <a:xfrm>
            <a:off x="675948" y="3200400"/>
            <a:ext cx="11254439" cy="320258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Logging file 'filename'</a:t>
            </a:r>
          </a:p>
          <a:p>
            <a:pPr marL="0" indent="0">
              <a:buNone/>
            </a:pPr>
            <a:r>
              <a:rPr lang="en-US" dirty="0"/>
              <a:t>Must be the first executable line</a:t>
            </a:r>
          </a:p>
          <a:p>
            <a:pPr marL="0" indent="0">
              <a:buNone/>
            </a:pPr>
            <a:r>
              <a:rPr lang="en-US" dirty="0"/>
              <a:t>Save the results of the macro to this file</a:t>
            </a:r>
          </a:p>
          <a:p>
            <a:pPr marL="0" indent="0">
              <a:buNone/>
            </a:pPr>
            <a:r>
              <a:rPr lang="en-US" dirty="0"/>
              <a:t>Suppresses the "Macro run" dialog</a:t>
            </a:r>
          </a:p>
          <a:p>
            <a:pPr marL="0" indent="0">
              <a:buNone/>
            </a:pPr>
            <a:r>
              <a:rPr lang="en-US" dirty="0"/>
              <a:t>Use 'nul' prevent a file from being created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Final Macro</a:t>
            </a:r>
          </a:p>
        </p:txBody>
      </p:sp>
    </p:spTree>
    <p:extLst>
      <p:ext uri="{BB962C8B-B14F-4D97-AF65-F5344CB8AC3E}">
        <p14:creationId xmlns:p14="http://schemas.microsoft.com/office/powerpoint/2010/main" val="3473682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1" grpId="0" animBg="1"/>
      <p:bldP spid="11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Startup and Shortcuts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Assign macro to Startup or Shortcuts</a:t>
            </a:r>
          </a:p>
          <a:p>
            <a:r>
              <a:rPr lang="en-US" dirty="0"/>
              <a:t>Items in the Startup folder will run when GP starts</a:t>
            </a:r>
          </a:p>
          <a:p>
            <a:r>
              <a:rPr lang="en-US"/>
              <a:t>Keyboard shortcuts can </a:t>
            </a:r>
            <a:r>
              <a:rPr lang="en-US" dirty="0"/>
              <a:t>be assigned to either</a:t>
            </a:r>
          </a:p>
          <a:p>
            <a:endParaRPr lang="en-US" dirty="0"/>
          </a:p>
          <a:p>
            <a:pPr marL="0" indent="0">
              <a:buNone/>
              <a:tabLst>
                <a:tab pos="1376363" algn="l"/>
              </a:tabLst>
            </a:pPr>
            <a:r>
              <a:rPr lang="en-US" dirty="0"/>
              <a:t>Note:	The Fabrikam sample company warning</a:t>
            </a:r>
          </a:p>
          <a:p>
            <a:pPr marL="0" indent="0">
              <a:buNone/>
              <a:tabLst>
                <a:tab pos="1376363" algn="l"/>
              </a:tabLst>
            </a:pPr>
            <a:r>
              <a:rPr lang="en-US" dirty="0"/>
              <a:t>	prevents macros from auto-starting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8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sign Macro to Keyboard">
            <a:hlinkClick r:id="" action="ppaction://media"/>
            <a:extLst>
              <a:ext uri="{FF2B5EF4-FFF2-40B4-BE49-F238E27FC236}">
                <a16:creationId xmlns:a16="http://schemas.microsoft.com/office/drawing/2014/main" id="{F1C3BA50-6B7A-1E4F-0CD8-00F602158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436475" cy="699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9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Editing Records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1"/>
            <a:ext cx="11704323" cy="4908507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Open window to edit record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Enter record key (Item #, Customer #, Account…)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Move to and edit each field that need updating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Save Record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Go to Step 2 – Rinse and Repeat</a:t>
            </a:r>
          </a:p>
          <a:p>
            <a:pPr marL="0" indent="0">
              <a:buNone/>
            </a:pPr>
            <a:r>
              <a:rPr lang="en-US" dirty="0"/>
              <a:t>How do we easily apply this to multiple records?</a:t>
            </a:r>
          </a:p>
        </p:txBody>
      </p:sp>
    </p:spTree>
    <p:extLst>
      <p:ext uri="{BB962C8B-B14F-4D97-AF65-F5344CB8AC3E}">
        <p14:creationId xmlns:p14="http://schemas.microsoft.com/office/powerpoint/2010/main" val="236961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Replicator vs Mail Merge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sz="2800" dirty="0"/>
              <a:t>Replicator and Mail Merge (MM) both combine a macro and data to produce a super-macro</a:t>
            </a:r>
          </a:p>
          <a:p>
            <a:r>
              <a:rPr lang="en-US" sz="2800" dirty="0"/>
              <a:t>MM – uses Word to do the merging – multiple apps</a:t>
            </a:r>
          </a:p>
          <a:p>
            <a:r>
              <a:rPr lang="en-US" sz="2800" dirty="0"/>
              <a:t>Word uses smart quotes (’) – breaks GP</a:t>
            </a:r>
          </a:p>
          <a:p>
            <a:r>
              <a:rPr lang="en-US" sz="2800" dirty="0"/>
              <a:t>Single quotes in the data will break GP</a:t>
            </a:r>
          </a:p>
          <a:p>
            <a:r>
              <a:rPr lang="en-US" sz="2800" dirty="0"/>
              <a:t>MM – No concept of header lines</a:t>
            </a:r>
          </a:p>
          <a:p>
            <a:r>
              <a:rPr lang="en-US" sz="2800" dirty="0"/>
              <a:t>Must save macro file as txt file from Word</a:t>
            </a:r>
          </a:p>
          <a:p>
            <a:r>
              <a:rPr lang="en-US" sz="2800" dirty="0"/>
              <a:t>Mapping of data fields is harder in MM</a:t>
            </a:r>
          </a:p>
          <a:p>
            <a:r>
              <a:rPr lang="en-US" sz="2800" dirty="0"/>
              <a:t>Easy to drive data with a query in Replicator</a:t>
            </a:r>
          </a:p>
          <a:p>
            <a:r>
              <a:rPr lang="en-US" sz="2800" dirty="0"/>
              <a:t>Filtering data is harder in MM</a:t>
            </a:r>
          </a:p>
          <a:p>
            <a:r>
              <a:rPr lang="en-US" sz="2800" dirty="0"/>
              <a:t>Replicator is FREE!  (Rnoldz.com)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7355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Replicator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Excel macro based (VBA) worksheet</a:t>
            </a:r>
          </a:p>
          <a:p>
            <a:r>
              <a:rPr lang="en-US" dirty="0"/>
              <a:t>Macro – Record macro and import into Replicator</a:t>
            </a:r>
          </a:p>
          <a:p>
            <a:r>
              <a:rPr lang="en-US" dirty="0"/>
              <a:t>Data</a:t>
            </a:r>
          </a:p>
          <a:p>
            <a:pPr lvl="1"/>
            <a:r>
              <a:rPr lang="en-US" dirty="0"/>
              <a:t>Static data imported into Replicator</a:t>
            </a:r>
          </a:p>
          <a:p>
            <a:pPr lvl="1"/>
            <a:r>
              <a:rPr lang="en-US" dirty="0"/>
              <a:t>Dynamic data from query (Excel Refreshable)</a:t>
            </a:r>
          </a:p>
          <a:p>
            <a:r>
              <a:rPr lang="en-US" dirty="0"/>
              <a:t>Easy to map data columns into macro fields</a:t>
            </a:r>
          </a:p>
          <a:p>
            <a:r>
              <a:rPr lang="en-US" dirty="0"/>
              <a:t>Replicate</a:t>
            </a:r>
          </a:p>
          <a:p>
            <a:r>
              <a:rPr lang="en-US" dirty="0"/>
              <a:t>Run Super-macro in GP</a:t>
            </a:r>
          </a:p>
        </p:txBody>
      </p:sp>
    </p:spTree>
    <p:extLst>
      <p:ext uri="{BB962C8B-B14F-4D97-AF65-F5344CB8AC3E}">
        <p14:creationId xmlns:p14="http://schemas.microsoft.com/office/powerpoint/2010/main" val="3546173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Use Case for Mass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At US Digital, customers can have custom parts designed for their specific needs</a:t>
            </a:r>
          </a:p>
          <a:p>
            <a:r>
              <a:rPr lang="en-US" dirty="0"/>
              <a:t>Each custom part has special pricing that expires</a:t>
            </a:r>
          </a:p>
          <a:p>
            <a:r>
              <a:rPr lang="en-US" dirty="0"/>
              <a:t>The expiration date is stored in the 1</a:t>
            </a:r>
            <a:r>
              <a:rPr lang="en-US" baseline="30000" dirty="0"/>
              <a:t>st</a:t>
            </a:r>
            <a:r>
              <a:rPr lang="en-US" dirty="0"/>
              <a:t> User Def field</a:t>
            </a:r>
          </a:p>
          <a:p>
            <a:r>
              <a:rPr lang="en-US" dirty="0"/>
              <a:t>A SQL query is run to set expired items to inactive</a:t>
            </a:r>
          </a:p>
          <a:p>
            <a:r>
              <a:rPr lang="en-US" dirty="0"/>
              <a:t>Customer Service can not sell inactive items</a:t>
            </a:r>
          </a:p>
          <a:p>
            <a:r>
              <a:rPr lang="en-US" dirty="0"/>
              <a:t>The pricing is </a:t>
            </a:r>
            <a:r>
              <a:rPr lang="en-US"/>
              <a:t>reviewed </a:t>
            </a:r>
            <a:r>
              <a:rPr lang="en-US" dirty="0"/>
              <a:t>and</a:t>
            </a:r>
            <a:r>
              <a:rPr lang="en-US"/>
              <a:t> the expiration </a:t>
            </a:r>
            <a:br>
              <a:rPr lang="en-US" dirty="0"/>
            </a:br>
            <a:r>
              <a:rPr lang="en-US"/>
              <a:t>date </a:t>
            </a:r>
            <a:r>
              <a:rPr lang="en-US" dirty="0"/>
              <a:t>is reset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43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Query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Look at all items in the Item Master table</a:t>
            </a:r>
          </a:p>
          <a:p>
            <a:r>
              <a:rPr lang="en-US" dirty="0"/>
              <a:t>Return the items where the expiration date (User Def 1) has been set and is less than or equal to the first of this month</a:t>
            </a:r>
          </a:p>
          <a:p>
            <a:r>
              <a:rPr lang="en-US" dirty="0"/>
              <a:t>Look at the item engineering card to make </a:t>
            </a:r>
            <a:r>
              <a:rPr lang="en-US"/>
              <a:t>sure </a:t>
            </a:r>
            <a:br>
              <a:rPr lang="en-US" dirty="0"/>
            </a:br>
            <a:r>
              <a:rPr lang="en-US"/>
              <a:t>these </a:t>
            </a:r>
            <a:r>
              <a:rPr lang="en-US" dirty="0"/>
              <a:t>items are also active</a:t>
            </a:r>
          </a:p>
          <a:p>
            <a:pPr marL="0" indent="0">
              <a:buNone/>
              <a:tabLst>
                <a:tab pos="1376363" algn="l"/>
              </a:tabLst>
            </a:pPr>
            <a:r>
              <a:rPr lang="en-US" dirty="0"/>
              <a:t>Note:	User Def 1 is a CHAR field.  The date is</a:t>
            </a:r>
          </a:p>
          <a:p>
            <a:pPr marL="0" indent="0">
              <a:buNone/>
              <a:tabLst>
                <a:tab pos="1376363" algn="l"/>
              </a:tabLst>
            </a:pPr>
            <a:r>
              <a:rPr lang="en-US" dirty="0"/>
              <a:t>	stored as YYYY-MM for sorting</a:t>
            </a:r>
          </a:p>
        </p:txBody>
      </p:sp>
    </p:spTree>
    <p:extLst>
      <p:ext uri="{BB962C8B-B14F-4D97-AF65-F5344CB8AC3E}">
        <p14:creationId xmlns:p14="http://schemas.microsoft.com/office/powerpoint/2010/main" val="3957770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The Custom Item Query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pPr marL="0" indent="0">
              <a:buNone/>
              <a:tabLst>
                <a:tab pos="461963" algn="l"/>
                <a:tab pos="1376363" algn="l"/>
              </a:tabLst>
            </a:pP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CREATE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PROCEDURE</a:t>
            </a:r>
            <a:r>
              <a:rPr lang="en-US" sz="2400" dirty="0">
                <a:latin typeface="Consolas" panose="020B0609020204030204" pitchFamily="49" charset="0"/>
              </a:rPr>
              <a:t> _usd_ActiveItemsThatHaveExpired</a:t>
            </a:r>
          </a:p>
          <a:p>
            <a:pPr marL="0" indent="0">
              <a:buNone/>
              <a:tabLst>
                <a:tab pos="461963" algn="l"/>
                <a:tab pos="1376363" algn="l"/>
              </a:tabLst>
            </a:pP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  <a:tabLst>
                <a:tab pos="461963" algn="l"/>
                <a:tab pos="1376363" algn="l"/>
              </a:tabLst>
            </a:pP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SELECT	</a:t>
            </a:r>
            <a:r>
              <a:rPr lang="en-US" sz="2400" dirty="0">
                <a:solidFill>
                  <a:srgbClr val="FF00FF"/>
                </a:solidFill>
                <a:latin typeface="Consolas" panose="020B0609020204030204" pitchFamily="49" charset="0"/>
              </a:rPr>
              <a:t>RTRIM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latin typeface="Consolas" panose="020B0609020204030204" pitchFamily="49" charset="0"/>
              </a:rPr>
              <a:t>IV00101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400" dirty="0">
                <a:latin typeface="Consolas" panose="020B0609020204030204" pitchFamily="49" charset="0"/>
              </a:rPr>
              <a:t>ITEMNMBR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r>
              <a:rPr lang="en-US" sz="2400" dirty="0">
                <a:latin typeface="Consolas" panose="020B0609020204030204" pitchFamily="49" charset="0"/>
              </a:rPr>
              <a:t> ItemNumber</a:t>
            </a:r>
          </a:p>
          <a:p>
            <a:pPr marL="0" indent="0">
              <a:buNone/>
              <a:tabLst>
                <a:tab pos="461963" algn="l"/>
                <a:tab pos="1376363" algn="l"/>
              </a:tabLst>
            </a:pP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FROM	</a:t>
            </a:r>
            <a:r>
              <a:rPr lang="en-US" sz="2400" dirty="0">
                <a:latin typeface="Consolas" panose="020B0609020204030204" pitchFamily="49" charset="0"/>
              </a:rPr>
              <a:t>IV00101</a:t>
            </a:r>
          </a:p>
          <a:p>
            <a:pPr marL="0" indent="0">
              <a:buNone/>
              <a:tabLst>
                <a:tab pos="461963" algn="l"/>
                <a:tab pos="1376363" algn="l"/>
              </a:tabLst>
            </a:pP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JOIN	</a:t>
            </a:r>
            <a:r>
              <a:rPr lang="en-US" sz="2400" dirty="0">
                <a:latin typeface="Consolas" panose="020B0609020204030204" pitchFamily="49" charset="0"/>
              </a:rPr>
              <a:t>IVR10015</a:t>
            </a:r>
          </a:p>
          <a:p>
            <a:pPr marL="0" indent="0">
              <a:buNone/>
              <a:tabLst>
                <a:tab pos="461963" algn="l"/>
                <a:tab pos="1376363" algn="l"/>
              </a:tabLst>
            </a:pP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	ON</a:t>
            </a:r>
            <a:r>
              <a:rPr lang="en-US" sz="2400" dirty="0">
                <a:latin typeface="Consolas" panose="020B0609020204030204" pitchFamily="49" charset="0"/>
              </a:rPr>
              <a:t>	IVR10015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400" dirty="0">
                <a:latin typeface="Consolas" panose="020B0609020204030204" pitchFamily="49" charset="0"/>
              </a:rPr>
              <a:t>ITEMNMBR 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latin typeface="Consolas" panose="020B0609020204030204" pitchFamily="49" charset="0"/>
              </a:rPr>
              <a:t> IV00101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400" dirty="0">
                <a:latin typeface="Consolas" panose="020B0609020204030204" pitchFamily="49" charset="0"/>
              </a:rPr>
              <a:t>ITEMNMBR</a:t>
            </a:r>
          </a:p>
          <a:p>
            <a:pPr marL="0" indent="0">
              <a:buNone/>
              <a:tabLst>
                <a:tab pos="461963" algn="l"/>
                <a:tab pos="1376363" algn="l"/>
              </a:tabLst>
            </a:pP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WHERE	</a:t>
            </a:r>
            <a:r>
              <a:rPr lang="en-US" sz="2400" dirty="0">
                <a:latin typeface="Consolas" panose="020B0609020204030204" pitchFamily="49" charset="0"/>
              </a:rPr>
              <a:t>IVR10015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400" dirty="0">
                <a:latin typeface="Consolas" panose="020B0609020204030204" pitchFamily="49" charset="0"/>
              </a:rPr>
              <a:t>ITEMSTATUS_I 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latin typeface="Consolas" panose="020B0609020204030204" pitchFamily="49" charset="0"/>
              </a:rPr>
              <a:t> 1		</a:t>
            </a:r>
            <a:r>
              <a:rPr lang="en-US" sz="2400" dirty="0">
                <a:solidFill>
                  <a:srgbClr val="008000"/>
                </a:solidFill>
                <a:latin typeface="Consolas" panose="020B0609020204030204" pitchFamily="49" charset="0"/>
              </a:rPr>
              <a:t>-- Active</a:t>
            </a: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  <a:tabLst>
                <a:tab pos="461963" algn="l"/>
                <a:tab pos="1376363" algn="l"/>
              </a:tabLst>
            </a:pP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	AND	</a:t>
            </a:r>
            <a:r>
              <a:rPr lang="en-US" sz="2400" dirty="0">
                <a:latin typeface="Consolas" panose="020B0609020204030204" pitchFamily="49" charset="0"/>
              </a:rPr>
              <a:t>IV00101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400" dirty="0">
                <a:latin typeface="Consolas" panose="020B0609020204030204" pitchFamily="49" charset="0"/>
              </a:rPr>
              <a:t>USCATVLS_1 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&lt;=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FF00FF"/>
                </a:solidFill>
                <a:latin typeface="Consolas" panose="020B0609020204030204" pitchFamily="49" charset="0"/>
              </a:rPr>
              <a:t>FORMAT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FF00FF"/>
                </a:solidFill>
                <a:latin typeface="Consolas" panose="020B0609020204030204" pitchFamily="49" charset="0"/>
              </a:rPr>
              <a:t>GETDATE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(),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'yyyy-MM'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  <a:tabLst>
                <a:tab pos="461963" algn="l"/>
                <a:tab pos="1376363" algn="l"/>
              </a:tabLst>
            </a:pP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	AND	</a:t>
            </a:r>
            <a:r>
              <a:rPr lang="en-US" sz="2400" dirty="0">
                <a:latin typeface="Consolas" panose="020B0609020204030204" pitchFamily="49" charset="0"/>
              </a:rPr>
              <a:t>IV00101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400" dirty="0">
                <a:latin typeface="Consolas" panose="020B0609020204030204" pitchFamily="49" charset="0"/>
              </a:rPr>
              <a:t>USCATVLS_1 </a:t>
            </a:r>
            <a:r>
              <a:rPr lang="en-US" sz="2400" dirty="0">
                <a:solidFill>
                  <a:srgbClr val="808080"/>
                </a:solidFill>
                <a:latin typeface="Consolas" panose="020B0609020204030204" pitchFamily="49" charset="0"/>
              </a:rPr>
              <a:t>&lt;&gt;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''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224526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b="1" dirty="0"/>
              <a:t>John Arnold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BE3E2AB-9591-03B5-6CCC-66C11A0E4AFA}"/>
              </a:ext>
            </a:extLst>
          </p:cNvPr>
          <p:cNvSpPr txBox="1">
            <a:spLocks/>
          </p:cNvSpPr>
          <p:nvPr/>
        </p:nvSpPr>
        <p:spPr>
          <a:xfrm>
            <a:off x="732153" y="1668462"/>
            <a:ext cx="7543167" cy="4191000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Senior Software Engineer for US Digital – Vancouver, WA</a:t>
            </a: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Geek/nerd for many years (decades) who still loves all forms of programming (C#, SQL...)</a:t>
            </a: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Dedicated family man who loves his family, woodworking, Lego, puzzles, and Mtn Dew</a:t>
            </a: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Born and raised in Pittsburgh but now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calls the PNW home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Placeholder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8412499D-24A7-3488-F45A-227E974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" b="24"/>
          <a:stretch>
            <a:fillRect/>
          </a:stretch>
        </p:blipFill>
        <p:spPr>
          <a:xfrm>
            <a:off x="8371660" y="1755350"/>
            <a:ext cx="3264575" cy="3264112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1DE66-9129-CD49-1A9D-0392E863826D}"/>
              </a:ext>
            </a:extLst>
          </p:cNvPr>
          <p:cNvSpPr txBox="1">
            <a:spLocks/>
          </p:cNvSpPr>
          <p:nvPr/>
        </p:nvSpPr>
        <p:spPr>
          <a:xfrm>
            <a:off x="732153" y="6343626"/>
            <a:ext cx="3108326" cy="373698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Slide Deck Version 1.0</a:t>
            </a:r>
            <a:endParaRPr lang="en-US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9060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Issues with the Notes button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A record with no notes has a tan button</a:t>
            </a:r>
          </a:p>
          <a:p>
            <a:pPr marL="0" indent="0">
              <a:buNone/>
            </a:pPr>
            <a:r>
              <a:rPr lang="en-US" sz="3200" dirty="0"/>
              <a:t>	'Note Absent Button - Window Area'</a:t>
            </a:r>
          </a:p>
          <a:p>
            <a:r>
              <a:rPr lang="en-US" dirty="0"/>
              <a:t>A record with notes has a yellow button</a:t>
            </a:r>
          </a:p>
          <a:p>
            <a:pPr marL="0" indent="0">
              <a:buNone/>
            </a:pPr>
            <a:r>
              <a:rPr lang="en-US" sz="3200" dirty="0"/>
              <a:t>	'Note Present Button - </a:t>
            </a:r>
            <a:r>
              <a:rPr lang="en-US" sz="3200"/>
              <a:t>Window Area</a:t>
            </a:r>
            <a:r>
              <a:rPr lang="en-US" sz="3200" dirty="0"/>
              <a:t>'	</a:t>
            </a:r>
          </a:p>
          <a:p>
            <a:r>
              <a:rPr lang="en-US" dirty="0"/>
              <a:t>The macro must press the "correct" button</a:t>
            </a:r>
          </a:p>
          <a:p>
            <a:r>
              <a:rPr lang="en-US" dirty="0"/>
              <a:t>Look at SY03900 in the query to see if notes exist</a:t>
            </a:r>
          </a:p>
          <a:p>
            <a:r>
              <a:rPr lang="en-US" dirty="0"/>
              <a:t>Extra: include the current timestamp in the note</a:t>
            </a:r>
          </a:p>
        </p:txBody>
      </p:sp>
    </p:spTree>
    <p:extLst>
      <p:ext uri="{BB962C8B-B14F-4D97-AF65-F5344CB8AC3E}">
        <p14:creationId xmlns:p14="http://schemas.microsoft.com/office/powerpoint/2010/main" val="1416479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The Revised Custom Item Query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5067898"/>
          </a:xfrm>
        </p:spPr>
        <p:txBody>
          <a:bodyPr/>
          <a:lstStyle/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CREATE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PROCEDURE</a:t>
            </a:r>
            <a:r>
              <a:rPr lang="en-US" sz="2000" dirty="0">
                <a:latin typeface="Consolas" panose="020B0609020204030204" pitchFamily="49" charset="0"/>
              </a:rPr>
              <a:t> _usd_ActiveItemsThatHaveExpired</a:t>
            </a: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SELECT	</a:t>
            </a:r>
            <a:r>
              <a:rPr lang="en-US" sz="2000" dirty="0">
                <a:solidFill>
                  <a:srgbClr val="FF00FF"/>
                </a:solidFill>
                <a:latin typeface="Consolas" panose="020B0609020204030204" pitchFamily="49" charset="0"/>
              </a:rPr>
              <a:t>RTRIM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IV00101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ITEMNMBR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ItemNumber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FF00FF"/>
                </a:solidFill>
                <a:latin typeface="Consolas" panose="020B0609020204030204" pitchFamily="49" charset="0"/>
              </a:rPr>
              <a:t>		GETDATE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onsolas" panose="020B0609020204030204" pitchFamily="49" charset="0"/>
              </a:rPr>
              <a:t>Now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FF00FF"/>
                </a:solidFill>
                <a:latin typeface="Consolas" panose="020B0609020204030204" pitchFamily="49" charset="0"/>
              </a:rPr>
              <a:t>		IIF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SY03900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NOTEINDX 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IS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NULL,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0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1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HasNotes</a:t>
            </a: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FROM		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IV00101</a:t>
            </a: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JOIN		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IVR10015</a:t>
            </a: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	ON	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IV00101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ITEMNMBR 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IVR10015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ITEMNMBR</a:t>
            </a: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LEFT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JOIN	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SY03900</a:t>
            </a: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	ON	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IV00101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NOTEINDX 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SY03900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NOTEINDX</a:t>
            </a: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WHERE	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IVR10015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ITEMSTATUS_I 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1	</a:t>
            </a: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</a:rPr>
              <a:t>-- Active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	AND	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IV00101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USCATVLS_1 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&lt;=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FF00FF"/>
                </a:solidFill>
                <a:latin typeface="Consolas" panose="020B0609020204030204" pitchFamily="49" charset="0"/>
              </a:rPr>
              <a:t>FORMAT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FF00FF"/>
                </a:solidFill>
                <a:latin typeface="Consolas" panose="020B0609020204030204" pitchFamily="49" charset="0"/>
              </a:rPr>
              <a:t>GETDATE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(),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nsolas" panose="020B0609020204030204" pitchFamily="49" charset="0"/>
              </a:rPr>
              <a:t>'yyyy-MM'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  <a:tabLst>
                <a:tab pos="687388" algn="l"/>
                <a:tab pos="1425575" algn="l"/>
              </a:tabLst>
            </a:pP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	AND	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IV00101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USCATVLS_1 </a:t>
            </a:r>
            <a:r>
              <a:rPr lang="en-US" sz="2000" dirty="0">
                <a:solidFill>
                  <a:srgbClr val="808080"/>
                </a:solidFill>
                <a:latin typeface="Consolas" panose="020B0609020204030204" pitchFamily="49" charset="0"/>
              </a:rPr>
              <a:t>&lt;&gt;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nsolas" panose="020B0609020204030204" pitchFamily="49" charset="0"/>
              </a:rPr>
              <a:t>''</a:t>
            </a:r>
            <a:endParaRPr lang="en-US" sz="28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4860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Create the "Inactivate" Macro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Open Item Maintenance</a:t>
            </a:r>
          </a:p>
          <a:p>
            <a:r>
              <a:rPr lang="en-US" dirty="0"/>
              <a:t>Enter Item Number</a:t>
            </a:r>
          </a:p>
          <a:p>
            <a:r>
              <a:rPr lang="en-US" dirty="0"/>
              <a:t>Open and set Notes</a:t>
            </a:r>
          </a:p>
          <a:p>
            <a:r>
              <a:rPr lang="en-US" dirty="0"/>
              <a:t>Attach Notes</a:t>
            </a:r>
          </a:p>
          <a:p>
            <a:r>
              <a:rPr lang="en-US" dirty="0"/>
              <a:t>Open Item Engineering Card</a:t>
            </a:r>
          </a:p>
          <a:p>
            <a:r>
              <a:rPr lang="en-US" dirty="0"/>
              <a:t>Set to Inactive</a:t>
            </a:r>
          </a:p>
          <a:p>
            <a:r>
              <a:rPr lang="en-US" dirty="0"/>
              <a:t>Save and Close Item Engineering Card</a:t>
            </a:r>
          </a:p>
          <a:p>
            <a:r>
              <a:rPr lang="en-US" dirty="0"/>
              <a:t>Save Item (Note – clears window)</a:t>
            </a:r>
          </a:p>
        </p:txBody>
      </p:sp>
    </p:spTree>
    <p:extLst>
      <p:ext uri="{BB962C8B-B14F-4D97-AF65-F5344CB8AC3E}">
        <p14:creationId xmlns:p14="http://schemas.microsoft.com/office/powerpoint/2010/main" val="248842494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activate Item">
            <a:hlinkClick r:id="" action="ppaction://media"/>
            <a:extLst>
              <a:ext uri="{FF2B5EF4-FFF2-40B4-BE49-F238E27FC236}">
                <a16:creationId xmlns:a16="http://schemas.microsoft.com/office/drawing/2014/main" id="{38123867-D647-070A-A58A-0CA39DE3F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49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Setup Replicator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Download Refreshable Report Template and Replicator</a:t>
            </a:r>
          </a:p>
          <a:p>
            <a:r>
              <a:rPr lang="en-US" dirty="0"/>
              <a:t>Create Excel Refreshable from Stored Procedure</a:t>
            </a:r>
          </a:p>
          <a:p>
            <a:r>
              <a:rPr lang="en-US" dirty="0"/>
              <a:t>Open Replicator spreadsheet</a:t>
            </a:r>
          </a:p>
          <a:p>
            <a:r>
              <a:rPr lang="en-US" dirty="0"/>
              <a:t>"Replace DataTable" with Excel Refreshable</a:t>
            </a:r>
          </a:p>
          <a:p>
            <a:r>
              <a:rPr lang="en-US" dirty="0"/>
              <a:t>Add Absent/Present column to Table</a:t>
            </a:r>
          </a:p>
          <a:p>
            <a:r>
              <a:rPr lang="en-US" dirty="0"/>
              <a:t>Map Columns</a:t>
            </a:r>
          </a:p>
          <a:p>
            <a:r>
              <a:rPr lang="en-US" dirty="0"/>
              <a:t>Replicate</a:t>
            </a:r>
          </a:p>
          <a:p>
            <a:r>
              <a:rPr lang="en-US" dirty="0"/>
              <a:t>Run Replicated macro in GP</a:t>
            </a:r>
          </a:p>
        </p:txBody>
      </p:sp>
    </p:spTree>
    <p:extLst>
      <p:ext uri="{BB962C8B-B14F-4D97-AF65-F5344CB8AC3E}">
        <p14:creationId xmlns:p14="http://schemas.microsoft.com/office/powerpoint/2010/main" val="78191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Live Demo – Replicator Setup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Enjoy my mouse movement and typing… 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43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Other Tips and Tricks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Data Table Name – for data tables in other worksheets</a:t>
            </a:r>
          </a:p>
          <a:p>
            <a:r>
              <a:rPr lang="en-US" dirty="0"/>
              <a:t>Filter Column - reduce your macro for testing</a:t>
            </a:r>
          </a:p>
          <a:p>
            <a:r>
              <a:rPr lang="en-US" dirty="0"/>
              <a:t>Max {RecordNumber} – for scrolling windows</a:t>
            </a:r>
          </a:p>
          <a:p>
            <a:r>
              <a:rPr lang="en-US" dirty="0"/>
              <a:t>Add formulas to DataTable for extra data</a:t>
            </a:r>
          </a:p>
          <a:p>
            <a:pPr lvl="1"/>
            <a:r>
              <a:rPr lang="en-US" dirty="0"/>
              <a:t>=TEXT(Data, Format) to format numbers</a:t>
            </a:r>
          </a:p>
          <a:p>
            <a:pPr lvl="1"/>
            <a:r>
              <a:rPr lang="en-US" dirty="0"/>
              <a:t>=TEXT(Data, "0.00") to make sure there is a decimal entered </a:t>
            </a:r>
            <a:br>
              <a:rPr lang="en-US" dirty="0"/>
            </a:br>
            <a:r>
              <a:rPr lang="en-US" dirty="0"/>
              <a:t>correctly and with the correct # of zeros after the “.”</a:t>
            </a:r>
          </a:p>
        </p:txBody>
      </p:sp>
    </p:spTree>
    <p:extLst>
      <p:ext uri="{BB962C8B-B14F-4D97-AF65-F5344CB8AC3E}">
        <p14:creationId xmlns:p14="http://schemas.microsoft.com/office/powerpoint/2010/main" val="3479586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Macro Limitations and Warnings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3" y="1668462"/>
            <a:ext cx="10972484" cy="4191000"/>
          </a:xfrm>
        </p:spPr>
        <p:txBody>
          <a:bodyPr/>
          <a:lstStyle/>
          <a:p>
            <a:r>
              <a:rPr lang="en-US" dirty="0"/>
              <a:t>There is no Undo!  Test, test, test!!!</a:t>
            </a:r>
          </a:p>
          <a:p>
            <a:r>
              <a:rPr lang="en-US" dirty="0"/>
              <a:t>Don't touch the keyboard or click the mouse</a:t>
            </a:r>
          </a:p>
          <a:p>
            <a:r>
              <a:rPr lang="en-US"/>
              <a:t>Clicking check </a:t>
            </a:r>
            <a:r>
              <a:rPr lang="en-US" dirty="0"/>
              <a:t>box turns it on or off</a:t>
            </a:r>
          </a:p>
          <a:p>
            <a:r>
              <a:rPr lang="en-US" dirty="0"/>
              <a:t>Picking items from Lists can be difficult</a:t>
            </a:r>
          </a:p>
          <a:p>
            <a:r>
              <a:rPr lang="en-US" dirty="0"/>
              <a:t>There is no program control</a:t>
            </a:r>
          </a:p>
          <a:p>
            <a:pPr lvl="1"/>
            <a:r>
              <a:rPr lang="en-US" dirty="0"/>
              <a:t>No "if" statements</a:t>
            </a:r>
          </a:p>
          <a:p>
            <a:pPr lvl="1"/>
            <a:r>
              <a:rPr lang="en-US" dirty="0"/>
              <a:t>No "looping" statements</a:t>
            </a:r>
          </a:p>
          <a:p>
            <a:r>
              <a:rPr lang="en-US" dirty="0"/>
              <a:t>Changing items on the Print window</a:t>
            </a:r>
          </a:p>
        </p:txBody>
      </p:sp>
    </p:spTree>
    <p:extLst>
      <p:ext uri="{BB962C8B-B14F-4D97-AF65-F5344CB8AC3E}">
        <p14:creationId xmlns:p14="http://schemas.microsoft.com/office/powerpoint/2010/main" val="3977771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b="1" dirty="0"/>
              <a:t>Suggested Resources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F7F6F4-1162-A892-2DDA-07CC8739526A}"/>
              </a:ext>
            </a:extLst>
          </p:cNvPr>
          <p:cNvSpPr txBox="1">
            <a:spLocks/>
          </p:cNvSpPr>
          <p:nvPr/>
        </p:nvSpPr>
        <p:spPr>
          <a:xfrm>
            <a:off x="732153" y="1668462"/>
            <a:ext cx="10972484" cy="4191000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Rnoldz.com</a:t>
            </a:r>
          </a:p>
          <a:p>
            <a:pPr lvl="1"/>
            <a:r>
              <a:rPr lang="en-US" dirty="0"/>
              <a:t>Replicator</a:t>
            </a:r>
          </a:p>
          <a:p>
            <a:pPr lvl="1"/>
            <a:r>
              <a:rPr lang="en-US" dirty="0"/>
              <a:t>GP Macro Notepad++ XML file</a:t>
            </a:r>
          </a:p>
          <a:p>
            <a:pPr lvl="1"/>
            <a:r>
              <a:rPr lang="en-US" dirty="0"/>
              <a:t>Refreshable Report Template</a:t>
            </a:r>
          </a:p>
          <a:p>
            <a:pPr lvl="1"/>
            <a:r>
              <a:rPr lang="en-US" dirty="0"/>
              <a:t>Query String Finder</a:t>
            </a:r>
          </a:p>
          <a:p>
            <a:r>
              <a:rPr lang="en-US" dirty="0"/>
              <a:t>Notepad++ - link to text editor</a:t>
            </a:r>
          </a:p>
          <a:p>
            <a:r>
              <a:rPr lang="en-US" dirty="0"/>
              <a:t>Learn about security from yesterday's "Stop exporting your SmartLists to Excel! Create Refreshable Reports instead!“</a:t>
            </a:r>
          </a:p>
        </p:txBody>
      </p:sp>
    </p:spTree>
    <p:extLst>
      <p:ext uri="{BB962C8B-B14F-4D97-AF65-F5344CB8AC3E}">
        <p14:creationId xmlns:p14="http://schemas.microsoft.com/office/powerpoint/2010/main" val="337771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73" y="525463"/>
            <a:ext cx="10972800" cy="838200"/>
          </a:xfrm>
        </p:spPr>
        <p:txBody>
          <a:bodyPr/>
          <a:lstStyle/>
          <a:p>
            <a:r>
              <a:rPr lang="en-US" b="1" dirty="0"/>
              <a:t>Thank you for attending!</a:t>
            </a:r>
          </a:p>
        </p:txBody>
      </p:sp>
      <p:pic>
        <p:nvPicPr>
          <p:cNvPr id="2" name="Picture Placeholder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AD5A92A2-0654-66F9-F773-D1D9EF1176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" b="24"/>
          <a:stretch>
            <a:fillRect/>
          </a:stretch>
        </p:blipFill>
        <p:spPr>
          <a:xfrm>
            <a:off x="8371660" y="1755350"/>
            <a:ext cx="3264575" cy="3264112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594FD6-F1C8-1089-8385-DD70103D4082}"/>
              </a:ext>
            </a:extLst>
          </p:cNvPr>
          <p:cNvSpPr txBox="1">
            <a:spLocks/>
          </p:cNvSpPr>
          <p:nvPr/>
        </p:nvSpPr>
        <p:spPr>
          <a:xfrm>
            <a:off x="668041" y="1211261"/>
            <a:ext cx="7780043" cy="4652825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cap="none" spc="-102" baseline="0">
                <a:ln w="3175">
                  <a:noFill/>
                </a:ln>
                <a:solidFill>
                  <a:srgbClr val="1E275C"/>
                </a:solidFill>
                <a:effectLst/>
                <a:latin typeface="Segoe" panose="020B0502040200020203" pitchFamily="34" charset="77"/>
                <a:ea typeface="+mn-ea"/>
                <a:cs typeface="Segoe UI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Questions???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John Arnold</a:t>
            </a:r>
            <a:br>
              <a:rPr lang="en-US" dirty="0"/>
            </a:br>
            <a:r>
              <a:rPr lang="en-US" sz="2400" b="0" spc="0" dirty="0">
                <a:ln>
                  <a:noFill/>
                </a:ln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John_P_Arnold@hotmail.com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98457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33E29E-D8B6-40B2-8AD4-237CEB8B9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b="1" dirty="0"/>
              <a:t>Session 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6FF3-4088-45A1-B03E-3F45C98C12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3" y="1668462"/>
            <a:ext cx="10972484" cy="41910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a macro?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Creating and running macros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Editing macros – Notepad++ (GP Macro xml file for color coding)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Replicator vs Mail Merge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Replicator Example: Inactivate Inventory Items</a:t>
            </a: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89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What is a macro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3" y="1668462"/>
            <a:ext cx="10972484" cy="4191000"/>
          </a:xfrm>
        </p:spPr>
        <p:txBody>
          <a:bodyPr/>
          <a:lstStyle/>
          <a:p>
            <a:r>
              <a:rPr lang="en-US" dirty="0"/>
              <a:t>A series of commands/instructions</a:t>
            </a:r>
          </a:p>
          <a:p>
            <a:r>
              <a:rPr lang="en-US" dirty="0"/>
              <a:t>Tells a program what to do or how to run</a:t>
            </a:r>
          </a:p>
          <a:p>
            <a:r>
              <a:rPr lang="en-US" dirty="0"/>
              <a:t>Unique per program</a:t>
            </a:r>
          </a:p>
          <a:p>
            <a:pPr lvl="1"/>
            <a:r>
              <a:rPr lang="en-US" dirty="0"/>
              <a:t>Word/Excel (VBA)</a:t>
            </a:r>
          </a:p>
          <a:p>
            <a:pPr lvl="1"/>
            <a:r>
              <a:rPr lang="en-US" dirty="0"/>
              <a:t>SolidWorks (VBA)</a:t>
            </a:r>
          </a:p>
          <a:p>
            <a:pPr lvl="1"/>
            <a:r>
              <a:rPr lang="en-US" dirty="0"/>
              <a:t>GP (Dexterity)</a:t>
            </a:r>
          </a:p>
        </p:txBody>
      </p:sp>
    </p:spTree>
    <p:extLst>
      <p:ext uri="{BB962C8B-B14F-4D97-AF65-F5344CB8AC3E}">
        <p14:creationId xmlns:p14="http://schemas.microsoft.com/office/powerpoint/2010/main" val="1875242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Macros in GP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3" y="1668462"/>
            <a:ext cx="11565864" cy="4191000"/>
          </a:xfrm>
        </p:spPr>
        <p:txBody>
          <a:bodyPr/>
          <a:lstStyle/>
          <a:p>
            <a:r>
              <a:rPr lang="en-US" dirty="0"/>
              <a:t>To Record</a:t>
            </a:r>
          </a:p>
          <a:p>
            <a:pPr lvl="1"/>
            <a:r>
              <a:rPr lang="en-US" dirty="0"/>
              <a:t>Dynamics GP -&gt; Tools -&gt; Macro -&gt; Record from main window</a:t>
            </a:r>
          </a:p>
          <a:p>
            <a:pPr lvl="1"/>
            <a:r>
              <a:rPr lang="en-US" dirty="0"/>
              <a:t>Tools -&gt; Macro -&gt; Record from child window</a:t>
            </a:r>
          </a:p>
          <a:p>
            <a:pPr lvl="1"/>
            <a:r>
              <a:rPr lang="en-US" dirty="0"/>
              <a:t>Alt + F8 - Record from anywhere (even the login window)</a:t>
            </a:r>
          </a:p>
          <a:p>
            <a:r>
              <a:rPr lang="en-US" dirty="0"/>
              <a:t>To Play</a:t>
            </a:r>
          </a:p>
          <a:p>
            <a:pPr lvl="1"/>
            <a:r>
              <a:rPr lang="en-US" dirty="0"/>
              <a:t>Dynamics GP -&gt; Tools -&gt; Macro -&gt; Play from main window</a:t>
            </a:r>
          </a:p>
          <a:p>
            <a:pPr lvl="1"/>
            <a:r>
              <a:rPr lang="en-US" dirty="0"/>
              <a:t>Tools -&gt; Macro -&gt; Play from child window</a:t>
            </a:r>
          </a:p>
          <a:p>
            <a:pPr lvl="1"/>
            <a:r>
              <a:rPr lang="en-US" dirty="0"/>
              <a:t>Ctrl + F8 – Play back a macro from anywhere</a:t>
            </a:r>
          </a:p>
          <a:p>
            <a:r>
              <a:rPr lang="en-US" dirty="0"/>
              <a:t>Important: Play the macro from</a:t>
            </a:r>
            <a:br>
              <a:rPr lang="en-US" dirty="0"/>
            </a:br>
            <a:r>
              <a:rPr lang="en-US" dirty="0"/>
              <a:t>where it was recorded</a:t>
            </a:r>
          </a:p>
        </p:txBody>
      </p:sp>
    </p:spTree>
    <p:extLst>
      <p:ext uri="{BB962C8B-B14F-4D97-AF65-F5344CB8AC3E}">
        <p14:creationId xmlns:p14="http://schemas.microsoft.com/office/powerpoint/2010/main" val="331179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Basic Macro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638751" cy="4191000"/>
          </a:xfrm>
        </p:spPr>
        <p:txBody>
          <a:bodyPr/>
          <a:lstStyle/>
          <a:p>
            <a:r>
              <a:rPr lang="en-US" dirty="0"/>
              <a:t>Record macro to open the Item Maintenance window</a:t>
            </a:r>
          </a:p>
          <a:p>
            <a:r>
              <a:rPr lang="en-US" dirty="0"/>
              <a:t>Look at this Macro's details</a:t>
            </a:r>
          </a:p>
          <a:p>
            <a:r>
              <a:rPr lang="en-US" dirty="0"/>
              <a:t>Remove unnecessary lines</a:t>
            </a:r>
          </a:p>
          <a:p>
            <a:r>
              <a:rPr lang="en-US" dirty="0"/>
              <a:t>Hide the "Macro ran" dialog</a:t>
            </a:r>
          </a:p>
          <a:p>
            <a:r>
              <a:rPr lang="en-US" dirty="0"/>
              <a:t>Assign Keyboard Shortcut to a macro</a:t>
            </a:r>
          </a:p>
          <a:p>
            <a:r>
              <a:rPr lang="en-US" dirty="0"/>
              <a:t>Assign Macro to Startup folder</a:t>
            </a:r>
          </a:p>
        </p:txBody>
      </p:sp>
    </p:spTree>
    <p:extLst>
      <p:ext uri="{BB962C8B-B14F-4D97-AF65-F5344CB8AC3E}">
        <p14:creationId xmlns:p14="http://schemas.microsoft.com/office/powerpoint/2010/main" val="1777826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en Item Maintenance">
            <a:hlinkClick r:id="" action="ppaction://media"/>
            <a:extLst>
              <a:ext uri="{FF2B5EF4-FFF2-40B4-BE49-F238E27FC236}">
                <a16:creationId xmlns:a16="http://schemas.microsoft.com/office/drawing/2014/main" id="{6095F9C1-58B4-8979-90FC-96BFE9EB9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07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3FC8D173-E693-2DF3-2566-5BA59AE43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70" y="1668461"/>
            <a:ext cx="12074425" cy="2783223"/>
          </a:xfrm>
          <a:prstGeom prst="rect">
            <a:avLst/>
          </a:prstGeom>
        </p:spPr>
      </p:pic>
      <p:sp>
        <p:nvSpPr>
          <p:cNvPr id="15" name="Activate 2 Highlight">
            <a:extLst>
              <a:ext uri="{FF2B5EF4-FFF2-40B4-BE49-F238E27FC236}">
                <a16:creationId xmlns:a16="http://schemas.microsoft.com/office/drawing/2014/main" id="{3B73BC32-0148-3754-FAB4-90733FAE4661}"/>
              </a:ext>
            </a:extLst>
          </p:cNvPr>
          <p:cNvSpPr txBox="1">
            <a:spLocks/>
          </p:cNvSpPr>
          <p:nvPr/>
        </p:nvSpPr>
        <p:spPr>
          <a:xfrm>
            <a:off x="183382" y="4203609"/>
            <a:ext cx="6539708" cy="295200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0" name="Activate 2">
            <a:extLst>
              <a:ext uri="{FF2B5EF4-FFF2-40B4-BE49-F238E27FC236}">
                <a16:creationId xmlns:a16="http://schemas.microsoft.com/office/drawing/2014/main" id="{D0C3EDCE-D9D0-7084-0D05-0D026393311E}"/>
              </a:ext>
            </a:extLst>
          </p:cNvPr>
          <p:cNvSpPr txBox="1">
            <a:spLocks/>
          </p:cNvSpPr>
          <p:nvPr/>
        </p:nvSpPr>
        <p:spPr>
          <a:xfrm>
            <a:off x="653462" y="4642183"/>
            <a:ext cx="11254439" cy="1775792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ActivateWindow - Clicking back on the main menu to stop recording the macro</a:t>
            </a:r>
          </a:p>
          <a:p>
            <a:pPr marL="0" indent="0">
              <a:buNone/>
            </a:pPr>
            <a:r>
              <a:rPr lang="en-US" dirty="0"/>
              <a:t>This line is not needed</a:t>
            </a:r>
          </a:p>
        </p:txBody>
      </p:sp>
      <p:sp>
        <p:nvSpPr>
          <p:cNvPr id="14" name="MoveWIndow Highlight">
            <a:extLst>
              <a:ext uri="{FF2B5EF4-FFF2-40B4-BE49-F238E27FC236}">
                <a16:creationId xmlns:a16="http://schemas.microsoft.com/office/drawing/2014/main" id="{6609ABB0-5051-F0ED-4D13-80439EE0E040}"/>
              </a:ext>
            </a:extLst>
          </p:cNvPr>
          <p:cNvSpPr txBox="1">
            <a:spLocks/>
          </p:cNvSpPr>
          <p:nvPr/>
        </p:nvSpPr>
        <p:spPr>
          <a:xfrm>
            <a:off x="183380" y="2473872"/>
            <a:ext cx="11928671" cy="1760849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9" name="MoveWindow">
            <a:extLst>
              <a:ext uri="{FF2B5EF4-FFF2-40B4-BE49-F238E27FC236}">
                <a16:creationId xmlns:a16="http://schemas.microsoft.com/office/drawing/2014/main" id="{E08B8CF9-6EB9-0D1B-A75F-0E972F1D2524}"/>
              </a:ext>
            </a:extLst>
          </p:cNvPr>
          <p:cNvSpPr txBox="1">
            <a:spLocks/>
          </p:cNvSpPr>
          <p:nvPr/>
        </p:nvSpPr>
        <p:spPr>
          <a:xfrm>
            <a:off x="653462" y="4642183"/>
            <a:ext cx="11254439" cy="177579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WindowMove – Move the Item Maintenance to the new horizontal and vertical position specified.</a:t>
            </a:r>
          </a:p>
          <a:p>
            <a:pPr marL="0" indent="0">
              <a:buNone/>
            </a:pPr>
            <a:r>
              <a:rPr lang="en-US" dirty="0"/>
              <a:t>Only ONE of these lines are needed (The last one)</a:t>
            </a:r>
          </a:p>
        </p:txBody>
      </p:sp>
      <p:sp>
        <p:nvSpPr>
          <p:cNvPr id="13" name="Activate Highlight">
            <a:extLst>
              <a:ext uri="{FF2B5EF4-FFF2-40B4-BE49-F238E27FC236}">
                <a16:creationId xmlns:a16="http://schemas.microsoft.com/office/drawing/2014/main" id="{61FFE293-DCA8-06B3-A2E1-00AD9CD10DE6}"/>
              </a:ext>
            </a:extLst>
          </p:cNvPr>
          <p:cNvSpPr txBox="1">
            <a:spLocks/>
          </p:cNvSpPr>
          <p:nvPr/>
        </p:nvSpPr>
        <p:spPr>
          <a:xfrm>
            <a:off x="183382" y="2048400"/>
            <a:ext cx="9980078" cy="469947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8" name="Activate">
            <a:extLst>
              <a:ext uri="{FF2B5EF4-FFF2-40B4-BE49-F238E27FC236}">
                <a16:creationId xmlns:a16="http://schemas.microsoft.com/office/drawing/2014/main" id="{B9A6DD3C-06DB-1782-4991-E9D9CEDA829B}"/>
              </a:ext>
            </a:extLst>
          </p:cNvPr>
          <p:cNvSpPr txBox="1">
            <a:spLocks/>
          </p:cNvSpPr>
          <p:nvPr/>
        </p:nvSpPr>
        <p:spPr>
          <a:xfrm>
            <a:off x="653462" y="4642183"/>
            <a:ext cx="11254439" cy="177579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ActivateWindow – Make sure the Item Maintenance window is open before proceeding</a:t>
            </a:r>
          </a:p>
          <a:p>
            <a:pPr marL="0" indent="0">
              <a:buNone/>
            </a:pPr>
            <a:r>
              <a:rPr lang="en-US" dirty="0"/>
              <a:t>Only one ActivateWindow is needed</a:t>
            </a:r>
          </a:p>
        </p:txBody>
      </p:sp>
      <p:sp>
        <p:nvSpPr>
          <p:cNvPr id="12" name="CommandExec Highlight">
            <a:extLst>
              <a:ext uri="{FF2B5EF4-FFF2-40B4-BE49-F238E27FC236}">
                <a16:creationId xmlns:a16="http://schemas.microsoft.com/office/drawing/2014/main" id="{D3E12F4B-A6D4-23A2-96B3-E16C44999273}"/>
              </a:ext>
            </a:extLst>
          </p:cNvPr>
          <p:cNvSpPr txBox="1">
            <a:spLocks/>
          </p:cNvSpPr>
          <p:nvPr/>
        </p:nvSpPr>
        <p:spPr>
          <a:xfrm>
            <a:off x="183381" y="1816061"/>
            <a:ext cx="9860029" cy="295200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7" name="CommandExec">
            <a:extLst>
              <a:ext uri="{FF2B5EF4-FFF2-40B4-BE49-F238E27FC236}">
                <a16:creationId xmlns:a16="http://schemas.microsoft.com/office/drawing/2014/main" id="{6A2F77A6-69B0-D900-7378-862E386ED407}"/>
              </a:ext>
            </a:extLst>
          </p:cNvPr>
          <p:cNvSpPr txBox="1">
            <a:spLocks/>
          </p:cNvSpPr>
          <p:nvPr/>
        </p:nvSpPr>
        <p:spPr>
          <a:xfrm>
            <a:off x="653462" y="4642183"/>
            <a:ext cx="11254439" cy="177579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CommandExec - from the Inventory Menu, open the Item Maintenance Window</a:t>
            </a:r>
          </a:p>
        </p:txBody>
      </p:sp>
      <p:sp>
        <p:nvSpPr>
          <p:cNvPr id="11" name="Dex Highlight">
            <a:extLst>
              <a:ext uri="{FF2B5EF4-FFF2-40B4-BE49-F238E27FC236}">
                <a16:creationId xmlns:a16="http://schemas.microsoft.com/office/drawing/2014/main" id="{191E8EC8-D800-50FB-84E9-00BFA8879EAB}"/>
              </a:ext>
            </a:extLst>
          </p:cNvPr>
          <p:cNvSpPr txBox="1">
            <a:spLocks/>
          </p:cNvSpPr>
          <p:nvPr/>
        </p:nvSpPr>
        <p:spPr>
          <a:xfrm>
            <a:off x="183381" y="1605600"/>
            <a:ext cx="3560619" cy="295200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6" name="Dex">
            <a:extLst>
              <a:ext uri="{FF2B5EF4-FFF2-40B4-BE49-F238E27FC236}">
                <a16:creationId xmlns:a16="http://schemas.microsoft.com/office/drawing/2014/main" id="{9184694A-85C9-747F-2360-29F011C7EF20}"/>
              </a:ext>
            </a:extLst>
          </p:cNvPr>
          <p:cNvSpPr txBox="1">
            <a:spLocks/>
          </p:cNvSpPr>
          <p:nvPr/>
        </p:nvSpPr>
        <p:spPr>
          <a:xfrm>
            <a:off x="653462" y="4642183"/>
            <a:ext cx="11254439" cy="177579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txBody>
          <a:bodyPr vert="horz" wrap="square" lIns="146304" tIns="9144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# is a comment character </a:t>
            </a:r>
          </a:p>
          <a:p>
            <a:pPr marL="0" indent="0">
              <a:buNone/>
            </a:pPr>
            <a:r>
              <a:rPr lang="en-US" dirty="0"/>
              <a:t>Everything to the right of the # can be ignored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Macro Details</a:t>
            </a:r>
          </a:p>
        </p:txBody>
      </p:sp>
    </p:spTree>
    <p:extLst>
      <p:ext uri="{BB962C8B-B14F-4D97-AF65-F5344CB8AC3E}">
        <p14:creationId xmlns:p14="http://schemas.microsoft.com/office/powerpoint/2010/main" val="2550080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4" grpId="0" animBg="1"/>
      <p:bldP spid="14" grpId="1" animBg="1"/>
      <p:bldP spid="9" grpId="0" animBg="1"/>
      <p:bldP spid="9" grpId="1" animBg="1"/>
      <p:bldP spid="13" grpId="0" animBg="1"/>
      <p:bldP spid="13" grpId="1" animBg="1"/>
      <p:bldP spid="8" grpId="0" animBg="1"/>
      <p:bldP spid="8" grpId="1" animBg="1"/>
      <p:bldP spid="12" grpId="0" animBg="1"/>
      <p:bldP spid="12" grpId="1" animBg="1"/>
      <p:bldP spid="7" grpId="0" animBg="1"/>
      <p:bldP spid="7" grpId="1" animBg="1"/>
      <p:bldP spid="11" grpId="0" animBg="1"/>
      <p:bldP spid="11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3" y="765713"/>
            <a:ext cx="10972484" cy="712249"/>
          </a:xfrm>
        </p:spPr>
        <p:txBody>
          <a:bodyPr/>
          <a:lstStyle/>
          <a:p>
            <a:r>
              <a:rPr lang="en-US" dirty="0"/>
              <a:t>Three version of the macro 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152" y="1668462"/>
            <a:ext cx="11704323" cy="4191000"/>
          </a:xfrm>
        </p:spPr>
        <p:txBody>
          <a:bodyPr/>
          <a:lstStyle/>
          <a:p>
            <a:r>
              <a:rPr lang="en-US" dirty="0"/>
              <a:t>Original</a:t>
            </a:r>
          </a:p>
          <a:p>
            <a:pPr marL="0" indent="0">
              <a:buNone/>
            </a:pPr>
            <a:r>
              <a:rPr lang="en-US" dirty="0"/>
              <a:t>	As it was originally recorded</a:t>
            </a:r>
          </a:p>
          <a:p>
            <a:r>
              <a:rPr lang="en-US" dirty="0"/>
              <a:t>New</a:t>
            </a:r>
          </a:p>
          <a:p>
            <a:pPr marL="0" indent="0">
              <a:buNone/>
            </a:pPr>
            <a:r>
              <a:rPr lang="en-US" dirty="0"/>
              <a:t>	Remove the “duplicate” lines</a:t>
            </a:r>
          </a:p>
          <a:p>
            <a:r>
              <a:rPr lang="en-US" dirty="0"/>
              <a:t>Newest</a:t>
            </a:r>
          </a:p>
          <a:p>
            <a:pPr marL="0" indent="0">
              <a:buNone/>
            </a:pPr>
            <a:r>
              <a:rPr lang="en-US" dirty="0"/>
              <a:t>	Don’t show the “ran” dialog at the end</a:t>
            </a:r>
          </a:p>
        </p:txBody>
      </p:sp>
    </p:spTree>
    <p:extLst>
      <p:ext uri="{BB962C8B-B14F-4D97-AF65-F5344CB8AC3E}">
        <p14:creationId xmlns:p14="http://schemas.microsoft.com/office/powerpoint/2010/main" val="1648301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primary with bullets">
  <a:themeElements>
    <a:clrScheme name="Custom 5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d2a015-485a-400d-b290-ecf68f6652cf">
      <Terms xmlns="http://schemas.microsoft.com/office/infopath/2007/PartnerControls"/>
    </lcf76f155ced4ddcb4097134ff3c332f>
    <TaxCatchAll xmlns="40060f56-dd67-4c74-97f4-8d4b2087e08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241CFF6E1864895DCD7ADE29FC1C7" ma:contentTypeVersion="18" ma:contentTypeDescription="Create a new document." ma:contentTypeScope="" ma:versionID="18c11557fac8510406916505c59aacae">
  <xsd:schema xmlns:xsd="http://www.w3.org/2001/XMLSchema" xmlns:xs="http://www.w3.org/2001/XMLSchema" xmlns:p="http://schemas.microsoft.com/office/2006/metadata/properties" xmlns:ns2="29d2a015-485a-400d-b290-ecf68f6652cf" xmlns:ns3="40060f56-dd67-4c74-97f4-8d4b2087e08e" targetNamespace="http://schemas.microsoft.com/office/2006/metadata/properties" ma:root="true" ma:fieldsID="bba247b69ceff1d6cdfdebac7a276114" ns2:_="" ns3:_="">
    <xsd:import namespace="29d2a015-485a-400d-b290-ecf68f6652cf"/>
    <xsd:import namespace="40060f56-dd67-4c74-97f4-8d4b2087e0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2a015-485a-400d-b290-ecf68f6652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d8785f9-e54f-4c32-bd3d-94d1ae40bb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60f56-dd67-4c74-97f4-8d4b2087e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353a670-f4ec-49b7-9238-821180cc4ce8}" ma:internalName="TaxCatchAll" ma:showField="CatchAllData" ma:web="40060f56-dd67-4c74-97f4-8d4b2087e0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40060f56-dd67-4c74-97f4-8d4b2087e08e"/>
    <ds:schemaRef ds:uri="29d2a015-485a-400d-b290-ecf68f6652cf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88605DE-A454-490A-B3CB-4C6473F23D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d2a015-485a-400d-b290-ecf68f6652cf"/>
    <ds:schemaRef ds:uri="40060f56-dd67-4c74-97f4-8d4b2087e0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3296</TotalTime>
  <Words>1364</Words>
  <Application>Microsoft Office PowerPoint</Application>
  <PresentationFormat>Custom</PresentationFormat>
  <Paragraphs>196</Paragraphs>
  <Slides>29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Calibri Light</vt:lpstr>
      <vt:lpstr>Consolas</vt:lpstr>
      <vt:lpstr>Lucida Sans Unicode</vt:lpstr>
      <vt:lpstr>Poppins SemiBold</vt:lpstr>
      <vt:lpstr>Segoe</vt:lpstr>
      <vt:lpstr>segoe ui</vt:lpstr>
      <vt:lpstr>segoe ui</vt:lpstr>
      <vt:lpstr>Verdana</vt:lpstr>
      <vt:lpstr>Wingdings</vt:lpstr>
      <vt:lpstr>primary with bullets</vt:lpstr>
      <vt:lpstr>Custom Design</vt:lpstr>
      <vt:lpstr> Use GP Macros to simplify repetitive tasks</vt:lpstr>
      <vt:lpstr>John Arnold</vt:lpstr>
      <vt:lpstr>Session Agenda</vt:lpstr>
      <vt:lpstr>What is a macro</vt:lpstr>
      <vt:lpstr>Macros in GP</vt:lpstr>
      <vt:lpstr>Basic Macro Example</vt:lpstr>
      <vt:lpstr>PowerPoint Presentation</vt:lpstr>
      <vt:lpstr>Macro Details</vt:lpstr>
      <vt:lpstr>Three version of the macro file</vt:lpstr>
      <vt:lpstr>PowerPoint Presentation</vt:lpstr>
      <vt:lpstr>Final Macro</vt:lpstr>
      <vt:lpstr>Startup and Shortcuts</vt:lpstr>
      <vt:lpstr>PowerPoint Presentation</vt:lpstr>
      <vt:lpstr>Editing Records</vt:lpstr>
      <vt:lpstr>Replicator vs Mail Merge</vt:lpstr>
      <vt:lpstr>Replicator</vt:lpstr>
      <vt:lpstr>Use Case for Mass Updates</vt:lpstr>
      <vt:lpstr>Query details</vt:lpstr>
      <vt:lpstr>The Custom Item Query</vt:lpstr>
      <vt:lpstr>Issues with the Notes button</vt:lpstr>
      <vt:lpstr>The Revised Custom Item Query</vt:lpstr>
      <vt:lpstr>Create the "Inactivate" Macro </vt:lpstr>
      <vt:lpstr>PowerPoint Presentation</vt:lpstr>
      <vt:lpstr>Setup Replicator</vt:lpstr>
      <vt:lpstr>Live Demo – Replicator Setup</vt:lpstr>
      <vt:lpstr>Other Tips and Tricks</vt:lpstr>
      <vt:lpstr>Macro Limitations and Warnings</vt:lpstr>
      <vt:lpstr>Suggested Resources</vt:lpstr>
      <vt:lpstr>Thank you for attending!</vt:lpstr>
    </vt:vector>
  </TitlesOfParts>
  <Manager/>
  <Company>Dynamic Communities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this Template</dc:title>
  <dc:subject>Cross UG Summit 2017</dc:subject>
  <dc:creator>Ty Hagerott</dc:creator>
  <cp:keywords>Dynamic Communities</cp:keywords>
  <dc:description>Template: Mitchell Derrey; Silver Fox Productions_x000d_
Formatting: _x000d_
Audience Type:</dc:description>
  <cp:lastModifiedBy>John Arnold</cp:lastModifiedBy>
  <cp:revision>26</cp:revision>
  <dcterms:created xsi:type="dcterms:W3CDTF">2018-06-21T13:40:22Z</dcterms:created>
  <dcterms:modified xsi:type="dcterms:W3CDTF">2024-10-12T16:14:36Z</dcterms:modified>
  <cp:category>Dynamic Communities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0x010100595241CFF6E1864895DCD7ADE29FC1C7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ediaServiceImageTags">
    <vt:lpwstr/>
  </property>
</Properties>
</file>